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54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458284-CC25-4C69-8945-E0AC9CE89CC5}" type="datetimeFigureOut">
              <a:rPr lang="en-US" smtClean="0"/>
              <a:pPr/>
              <a:t>4/9/2008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850906-C402-4256-9A09-74275335AEF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458284-CC25-4C69-8945-E0AC9CE89CC5}" type="datetimeFigureOut">
              <a:rPr lang="en-US" smtClean="0"/>
              <a:pPr/>
              <a:t>4/9/2008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850906-C402-4256-9A09-74275335AEF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458284-CC25-4C69-8945-E0AC9CE89CC5}" type="datetimeFigureOut">
              <a:rPr lang="en-US" smtClean="0"/>
              <a:pPr/>
              <a:t>4/9/2008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850906-C402-4256-9A09-74275335AEF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458284-CC25-4C69-8945-E0AC9CE89CC5}" type="datetimeFigureOut">
              <a:rPr lang="en-US" smtClean="0"/>
              <a:pPr/>
              <a:t>4/9/2008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850906-C402-4256-9A09-74275335AEF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458284-CC25-4C69-8945-E0AC9CE89CC5}" type="datetimeFigureOut">
              <a:rPr lang="en-US" smtClean="0"/>
              <a:pPr/>
              <a:t>4/9/2008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850906-C402-4256-9A09-74275335AEF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458284-CC25-4C69-8945-E0AC9CE89CC5}" type="datetimeFigureOut">
              <a:rPr lang="en-US" smtClean="0"/>
              <a:pPr/>
              <a:t>4/9/2008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850906-C402-4256-9A09-74275335AEF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458284-CC25-4C69-8945-E0AC9CE89CC5}" type="datetimeFigureOut">
              <a:rPr lang="en-US" smtClean="0"/>
              <a:pPr/>
              <a:t>4/9/2008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850906-C402-4256-9A09-74275335AEF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458284-CC25-4C69-8945-E0AC9CE89CC5}" type="datetimeFigureOut">
              <a:rPr lang="en-US" smtClean="0"/>
              <a:pPr/>
              <a:t>4/9/2008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850906-C402-4256-9A09-74275335AEF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458284-CC25-4C69-8945-E0AC9CE89CC5}" type="datetimeFigureOut">
              <a:rPr lang="en-US" smtClean="0"/>
              <a:pPr/>
              <a:t>4/9/2008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850906-C402-4256-9A09-74275335AEF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458284-CC25-4C69-8945-E0AC9CE89CC5}" type="datetimeFigureOut">
              <a:rPr lang="en-US" smtClean="0"/>
              <a:pPr/>
              <a:t>4/9/2008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850906-C402-4256-9A09-74275335AEF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458284-CC25-4C69-8945-E0AC9CE89CC5}" type="datetimeFigureOut">
              <a:rPr lang="en-US" smtClean="0"/>
              <a:pPr/>
              <a:t>4/9/2008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850906-C402-4256-9A09-74275335AEF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lumMod val="75000"/>
              </a:schemeClr>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458284-CC25-4C69-8945-E0AC9CE89CC5}" type="datetimeFigureOut">
              <a:rPr lang="en-US" smtClean="0"/>
              <a:pPr/>
              <a:t>4/9/2008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850906-C402-4256-9A09-74275335AEF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524000"/>
            <a:ext cx="7772400" cy="1470025"/>
          </a:xfrm>
          <a:gradFill flip="none" rotWithShape="1">
            <a:gsLst>
              <a:gs pos="0">
                <a:schemeClr val="bg2">
                  <a:lumMod val="75000"/>
                </a:schemeClr>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path path="shape">
              <a:fillToRect l="50000" t="50000" r="50000" b="50000"/>
            </a:path>
            <a:tileRect/>
          </a:gradFill>
        </p:spPr>
        <p:txBody>
          <a:bodyPr/>
          <a:lstStyle/>
          <a:p>
            <a:r>
              <a:rPr lang="en-US" dirty="0" smtClean="0">
                <a:solidFill>
                  <a:schemeClr val="tx1">
                    <a:lumMod val="75000"/>
                  </a:schemeClr>
                </a:solidFill>
                <a:latin typeface="Algerian" pitchFamily="82" charset="0"/>
              </a:rPr>
              <a:t>Inde</a:t>
            </a:r>
            <a:r>
              <a:rPr lang="en-US" dirty="0" smtClean="0">
                <a:solidFill>
                  <a:schemeClr val="bg1">
                    <a:lumMod val="95000"/>
                  </a:schemeClr>
                </a:solidFill>
                <a:latin typeface="Algerian" pitchFamily="82" charset="0"/>
              </a:rPr>
              <a:t>pen</a:t>
            </a:r>
            <a:r>
              <a:rPr lang="en-US" dirty="0" smtClean="0">
                <a:solidFill>
                  <a:schemeClr val="bg2">
                    <a:lumMod val="75000"/>
                  </a:schemeClr>
                </a:solidFill>
                <a:latin typeface="Algerian" pitchFamily="82" charset="0"/>
              </a:rPr>
              <a:t>dents </a:t>
            </a:r>
            <a:endParaRPr lang="en-US" dirty="0">
              <a:solidFill>
                <a:schemeClr val="bg2">
                  <a:lumMod val="75000"/>
                </a:schemeClr>
              </a:solidFill>
              <a:latin typeface="Algerian" pitchFamily="82" charset="0"/>
            </a:endParaRPr>
          </a:p>
        </p:txBody>
      </p:sp>
      <p:sp>
        <p:nvSpPr>
          <p:cNvPr id="3" name="Subtitle 2"/>
          <p:cNvSpPr>
            <a:spLocks noGrp="1"/>
          </p:cNvSpPr>
          <p:nvPr>
            <p:ph type="subTitle" idx="1"/>
          </p:nvPr>
        </p:nvSpPr>
        <p:spPr/>
        <p:txBody>
          <a:bodyPr/>
          <a:lstStyle/>
          <a:p>
            <a:r>
              <a:rPr lang="en-US" dirty="0" smtClean="0">
                <a:solidFill>
                  <a:schemeClr val="bg1"/>
                </a:solidFill>
                <a:latin typeface="Algerian" pitchFamily="82" charset="0"/>
              </a:rPr>
              <a:t>BY : </a:t>
            </a:r>
            <a:r>
              <a:rPr lang="en-US" dirty="0" smtClean="0">
                <a:solidFill>
                  <a:schemeClr val="bg2">
                    <a:lumMod val="75000"/>
                  </a:schemeClr>
                </a:solidFill>
                <a:latin typeface="Algerian" pitchFamily="82" charset="0"/>
              </a:rPr>
              <a:t>younique </a:t>
            </a:r>
            <a:r>
              <a:rPr lang="en-US" dirty="0" smtClean="0">
                <a:solidFill>
                  <a:schemeClr val="tx1">
                    <a:lumMod val="75000"/>
                  </a:schemeClr>
                </a:solidFill>
                <a:latin typeface="Algerian" pitchFamily="82" charset="0"/>
              </a:rPr>
              <a:t>upchurch</a:t>
            </a:r>
            <a:endParaRPr lang="en-US" dirty="0">
              <a:solidFill>
                <a:schemeClr val="tx1">
                  <a:lumMod val="75000"/>
                </a:schemeClr>
              </a:solidFill>
              <a:latin typeface="Algerian" pitchFamily="8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lgerian" pitchFamily="82" charset="0"/>
              </a:rPr>
              <a:t>What is independence ? </a:t>
            </a:r>
            <a:endParaRPr lang="en-US" dirty="0">
              <a:latin typeface="Algerian" pitchFamily="82" charset="0"/>
            </a:endParaRPr>
          </a:p>
        </p:txBody>
      </p:sp>
      <p:sp>
        <p:nvSpPr>
          <p:cNvPr id="3" name="Content Placeholder 2"/>
          <p:cNvSpPr>
            <a:spLocks noGrp="1"/>
          </p:cNvSpPr>
          <p:nvPr>
            <p:ph idx="1"/>
          </p:nvPr>
        </p:nvSpPr>
        <p:spPr/>
        <p:txBody>
          <a:bodyPr>
            <a:normAutofit fontScale="92500" lnSpcReduction="20000"/>
          </a:bodyPr>
          <a:lstStyle/>
          <a:p>
            <a:r>
              <a:rPr lang="en-US" dirty="0" smtClean="0"/>
              <a:t>In 1776 we Americans declared our political independence with Britain. Tired of high taxes and a long train of abuses, and with no </a:t>
            </a:r>
            <a:r>
              <a:rPr lang="en-US" dirty="0" smtClean="0">
                <a:solidFill>
                  <a:schemeClr val="bg2">
                    <a:lumMod val="75000"/>
                  </a:schemeClr>
                </a:solidFill>
              </a:rPr>
              <a:t>democratic controls on those who governed us, we decided it was time for us to run our own affairs. Besides, bowing on our knees before kings and lords was for slaves and serfs, not free men </a:t>
            </a:r>
            <a:r>
              <a:rPr lang="en-US" dirty="0" smtClean="0">
                <a:solidFill>
                  <a:schemeClr val="bg1"/>
                </a:solidFill>
              </a:rPr>
              <a:t>like us. But it was not just our break with Britain but also other manifestations of the virtues of independence that helped us Americans to make this the greatest country on earth. </a:t>
            </a:r>
            <a:endParaRPr lang="en-US"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2">
                    <a:lumMod val="75000"/>
                  </a:schemeClr>
                </a:solidFill>
                <a:latin typeface="Algerian" pitchFamily="82" charset="0"/>
              </a:rPr>
              <a:t>Who is Ben Franklin ?</a:t>
            </a:r>
            <a:endParaRPr lang="en-US" dirty="0">
              <a:solidFill>
                <a:schemeClr val="bg2">
                  <a:lumMod val="75000"/>
                </a:schemeClr>
              </a:solidFill>
              <a:latin typeface="Algerian" pitchFamily="82" charset="0"/>
            </a:endParaRPr>
          </a:p>
        </p:txBody>
      </p:sp>
      <p:sp>
        <p:nvSpPr>
          <p:cNvPr id="3" name="Content Placeholder 2"/>
          <p:cNvSpPr>
            <a:spLocks noGrp="1"/>
          </p:cNvSpPr>
          <p:nvPr>
            <p:ph idx="1"/>
          </p:nvPr>
        </p:nvSpPr>
        <p:spPr/>
        <p:txBody>
          <a:bodyPr>
            <a:normAutofit fontScale="92500" lnSpcReduction="20000"/>
          </a:bodyPr>
          <a:lstStyle/>
          <a:p>
            <a:r>
              <a:rPr lang="en-US" dirty="0" smtClean="0"/>
              <a:t>Ben Franklin believed that people volunteering together in a spirit of cooperation could accomplish great things. Driven by a strong sense </a:t>
            </a:r>
            <a:r>
              <a:rPr lang="en-US" dirty="0" smtClean="0">
                <a:solidFill>
                  <a:schemeClr val="bg2">
                    <a:lumMod val="75000"/>
                  </a:schemeClr>
                </a:solidFill>
              </a:rPr>
              <a:t>of civic duty, he involved himself in his community and his nation. Always mindful of the “greater good,” Franklin helped establish or </a:t>
            </a:r>
            <a:r>
              <a:rPr lang="en-US" dirty="0" smtClean="0">
                <a:solidFill>
                  <a:schemeClr val="bg1"/>
                </a:solidFill>
              </a:rPr>
              <a:t>improve institutions </a:t>
            </a:r>
            <a:r>
              <a:rPr lang="en-US" dirty="0" smtClean="0">
                <a:solidFill>
                  <a:schemeClr val="bg2">
                    <a:lumMod val="75000"/>
                  </a:schemeClr>
                </a:solidFill>
              </a:rPr>
              <a:t>such as circulating libraries</a:t>
            </a:r>
            <a:r>
              <a:rPr lang="en-US" dirty="0" smtClean="0">
                <a:solidFill>
                  <a:schemeClr val="bg1"/>
                </a:solidFill>
              </a:rPr>
              <a:t>, public hospitals, </a:t>
            </a:r>
            <a:r>
              <a:rPr lang="en-US" dirty="0" smtClean="0">
                <a:solidFill>
                  <a:schemeClr val="bg2">
                    <a:lumMod val="75000"/>
                  </a:schemeClr>
                </a:solidFill>
              </a:rPr>
              <a:t>mutual insurance companies, </a:t>
            </a:r>
            <a:r>
              <a:rPr lang="en-US" dirty="0" smtClean="0">
                <a:solidFill>
                  <a:schemeClr val="bg1"/>
                </a:solidFill>
              </a:rPr>
              <a:t>volunteer fire depart</a:t>
            </a:r>
            <a:r>
              <a:rPr lang="en-US" dirty="0" smtClean="0">
                <a:solidFill>
                  <a:schemeClr val="bg2">
                    <a:lumMod val="75000"/>
                  </a:schemeClr>
                </a:solidFill>
              </a:rPr>
              <a:t>ments, </a:t>
            </a:r>
            <a:r>
              <a:rPr lang="en-US" dirty="0" smtClean="0">
                <a:solidFill>
                  <a:schemeClr val="bg1"/>
                </a:solidFill>
              </a:rPr>
              <a:t>agricultural colleges, and intellectual </a:t>
            </a:r>
            <a:r>
              <a:rPr lang="en-US" dirty="0" smtClean="0">
                <a:solidFill>
                  <a:schemeClr val="bg2">
                    <a:lumMod val="75000"/>
                  </a:schemeClr>
                </a:solidFill>
              </a:rPr>
              <a:t>societies.</a:t>
            </a:r>
            <a:r>
              <a:rPr lang="en-US" dirty="0" smtClean="0"/>
              <a:t/>
            </a:r>
            <a:br>
              <a:rPr lang="en-US" dirty="0" smtClean="0"/>
            </a:br>
            <a:endParaRPr lang="en-US" dirty="0"/>
          </a:p>
        </p:txBody>
      </p:sp>
      <p:pic>
        <p:nvPicPr>
          <p:cNvPr id="4" name="Picture 3" descr="180px-Franklin-Benjamin-LOC.jpg"/>
          <p:cNvPicPr>
            <a:picLocks noChangeAspect="1"/>
          </p:cNvPicPr>
          <p:nvPr/>
        </p:nvPicPr>
        <p:blipFill>
          <a:blip r:embed="rId2"/>
          <a:stretch>
            <a:fillRect/>
          </a:stretch>
        </p:blipFill>
        <p:spPr>
          <a:xfrm>
            <a:off x="7239000" y="5181600"/>
            <a:ext cx="990600" cy="1331807"/>
          </a:xfrm>
          <a:prstGeom prst="rect">
            <a:avLst/>
          </a:prstGeom>
        </p:spPr>
      </p:pic>
      <p:pic>
        <p:nvPicPr>
          <p:cNvPr id="5" name="Picture 4" descr="Benjamin_Franklin_by_Jean-Baptiste_Greuze.jpg"/>
          <p:cNvPicPr>
            <a:picLocks noChangeAspect="1"/>
          </p:cNvPicPr>
          <p:nvPr/>
        </p:nvPicPr>
        <p:blipFill>
          <a:blip r:embed="rId3" cstate="print"/>
          <a:stretch>
            <a:fillRect/>
          </a:stretch>
        </p:blipFill>
        <p:spPr>
          <a:xfrm>
            <a:off x="1447800" y="5257800"/>
            <a:ext cx="1143000" cy="1408907"/>
          </a:xfrm>
          <a:prstGeom prst="rect">
            <a:avLst/>
          </a:prstGeom>
        </p:spPr>
      </p:pic>
      <p:sp>
        <p:nvSpPr>
          <p:cNvPr id="6" name="Rectangle 5"/>
          <p:cNvSpPr/>
          <p:nvPr/>
        </p:nvSpPr>
        <p:spPr>
          <a:xfrm>
            <a:off x="2286000" y="1859340"/>
            <a:ext cx="4572000" cy="646331"/>
          </a:xfrm>
          <a:prstGeom prst="rect">
            <a:avLst/>
          </a:prstGeom>
        </p:spPr>
        <p:txBody>
          <a:bodyPr>
            <a:spAutoFit/>
          </a:bodyPr>
          <a:lstStyle/>
          <a:p>
            <a:r>
              <a:rPr lang="en-US" dirty="0" smtClean="0"/>
              <a:t/>
            </a:r>
            <a:br>
              <a:rPr lang="en-US" dirty="0" smtClean="0"/>
            </a:b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spTree>
  </p:cSld>
  <p:clrMapOvr>
    <a:masterClrMapping/>
  </p:clrMapOvr>
</p:sld>
</file>

<file path=ppt/theme/theme1.xml><?xml version="1.0" encoding="utf-8"?>
<a:theme xmlns:a="http://schemas.openxmlformats.org/drawingml/2006/main" name="Office Theme">
  <a:themeElements>
    <a:clrScheme name="Custom 5">
      <a:dk1>
        <a:srgbClr val="17365D"/>
      </a:dk1>
      <a:lt1>
        <a:sysClr val="window" lastClr="FFFFFF"/>
      </a:lt1>
      <a:dk2>
        <a:srgbClr val="17365D"/>
      </a:dk2>
      <a:lt2>
        <a:srgbClr val="953734"/>
      </a:lt2>
      <a:accent1>
        <a:srgbClr val="17365D"/>
      </a:accent1>
      <a:accent2>
        <a:srgbClr val="F2F2F2"/>
      </a:accent2>
      <a:accent3>
        <a:srgbClr val="17365D"/>
      </a:accent3>
      <a:accent4>
        <a:srgbClr val="953734"/>
      </a:accent4>
      <a:accent5>
        <a:srgbClr val="F2F2F2"/>
      </a:accent5>
      <a:accent6>
        <a:srgbClr val="17365D"/>
      </a:accent6>
      <a:hlink>
        <a:srgbClr val="953734"/>
      </a:hlink>
      <a:folHlink>
        <a:srgbClr val="F2F2F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TotalTime>
  <Words>186</Words>
  <Application>Microsoft Office PowerPoint</Application>
  <PresentationFormat>On-screen Show (4:3)</PresentationFormat>
  <Paragraphs>7</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Independents </vt:lpstr>
      <vt:lpstr>What is independence ? </vt:lpstr>
      <vt:lpstr>Who is Ben Franklin ?</vt:lpstr>
      <vt:lpstr>Slide 4</vt:lpstr>
    </vt:vector>
  </TitlesOfParts>
  <Company>Hampton Univeristy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Independents </dc:title>
  <dc:creator>shavonnah.upchurch</dc:creator>
  <cp:lastModifiedBy>shavonnah.upchurch</cp:lastModifiedBy>
  <cp:revision>6</cp:revision>
  <dcterms:created xsi:type="dcterms:W3CDTF">2008-04-09T03:50:33Z</dcterms:created>
  <dcterms:modified xsi:type="dcterms:W3CDTF">2008-04-09T14:13:17Z</dcterms:modified>
</cp:coreProperties>
</file>